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76" r:id="rId2"/>
    <p:sldId id="280" r:id="rId3"/>
    <p:sldId id="324" r:id="rId4"/>
    <p:sldId id="328" r:id="rId5"/>
    <p:sldId id="301" r:id="rId6"/>
    <p:sldId id="290" r:id="rId7"/>
    <p:sldId id="334" r:id="rId8"/>
    <p:sldId id="331" r:id="rId9"/>
    <p:sldId id="283" r:id="rId10"/>
    <p:sldId id="325" r:id="rId11"/>
    <p:sldId id="332" r:id="rId12"/>
    <p:sldId id="326" r:id="rId13"/>
    <p:sldId id="327" r:id="rId14"/>
    <p:sldId id="333" r:id="rId15"/>
    <p:sldId id="323" r:id="rId16"/>
    <p:sldId id="329" r:id="rId17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DCC2"/>
    <a:srgbClr val="08E2FF"/>
    <a:srgbClr val="55FEFF"/>
    <a:srgbClr val="00FDFF"/>
    <a:srgbClr val="FFFFFF"/>
    <a:srgbClr val="000000"/>
    <a:srgbClr val="77E9BF"/>
    <a:srgbClr val="2ECFFF"/>
    <a:srgbClr val="2EC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83"/>
    <p:restoredTop sz="76755"/>
  </p:normalViewPr>
  <p:slideViewPr>
    <p:cSldViewPr snapToGrid="0" snapToObjects="1">
      <p:cViewPr varScale="1">
        <p:scale>
          <a:sx n="92" d="100"/>
          <a:sy n="92" d="100"/>
        </p:scale>
        <p:origin x="17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49E86-B67B-0242-BA89-712DEDBDEB6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13889-B8BC-A344-9772-2D65E5B45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3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13889-B8BC-A344-9772-2D65E5B453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50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13889-B8BC-A344-9772-2D65E5B453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4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13889-B8BC-A344-9772-2D65E5B453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5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13889-B8BC-A344-9772-2D65E5B453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8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13889-B8BC-A344-9772-2D65E5B453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06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13889-B8BC-A344-9772-2D65E5B453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3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13889-B8BC-A344-9772-2D65E5B453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11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13889-B8BC-A344-9772-2D65E5B453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24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13889-B8BC-A344-9772-2D65E5B453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37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13889-B8BC-A344-9772-2D65E5B453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19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13889-B8BC-A344-9772-2D65E5B453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1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5ACC-A8B7-0348-A1EF-C5F62C7599D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D7FC-73C5-2246-B31F-B26C5041E9E3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38484F45-1821-524E-A630-297BED0BD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5ACC-A8B7-0348-A1EF-C5F62C7599D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D7FC-73C5-2246-B31F-B26C5041E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0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5ACC-A8B7-0348-A1EF-C5F62C7599D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D7FC-73C5-2246-B31F-B26C5041E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5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5ACC-A8B7-0348-A1EF-C5F62C7599D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D7FC-73C5-2246-B31F-B26C5041E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3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5ACC-A8B7-0348-A1EF-C5F62C7599D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D7FC-73C5-2246-B31F-B26C5041E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7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5ACC-A8B7-0348-A1EF-C5F62C7599D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D7FC-73C5-2246-B31F-B26C5041E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0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5ACC-A8B7-0348-A1EF-C5F62C7599D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D7FC-73C5-2246-B31F-B26C5041E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5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5ACC-A8B7-0348-A1EF-C5F62C7599D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D7FC-73C5-2246-B31F-B26C5041E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3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5ACC-A8B7-0348-A1EF-C5F62C7599D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D7FC-73C5-2246-B31F-B26C5041E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8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5ACC-A8B7-0348-A1EF-C5F62C7599D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D7FC-73C5-2246-B31F-B26C5041E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6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5ACC-A8B7-0348-A1EF-C5F62C7599D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D7FC-73C5-2246-B31F-B26C5041E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7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95ACC-A8B7-0348-A1EF-C5F62C7599D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D7FC-73C5-2246-B31F-B26C5041E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5FAB117-682C-A445-A0ED-21B6A4512E32}"/>
              </a:ext>
            </a:extLst>
          </p:cNvPr>
          <p:cNvSpPr txBox="1"/>
          <p:nvPr/>
        </p:nvSpPr>
        <p:spPr>
          <a:xfrm>
            <a:off x="904461" y="4154557"/>
            <a:ext cx="714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The church at Ephesus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8266BA-F689-3648-9972-091DC4E45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5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087554-BB0E-0E48-86E7-EB77C7A4196E}"/>
              </a:ext>
            </a:extLst>
          </p:cNvPr>
          <p:cNvSpPr/>
          <p:nvPr/>
        </p:nvSpPr>
        <p:spPr>
          <a:xfrm>
            <a:off x="149087" y="705852"/>
            <a:ext cx="8766313" cy="5564171"/>
          </a:xfrm>
          <a:prstGeom prst="rect">
            <a:avLst/>
          </a:prstGeom>
          <a:gradFill flip="none" rotWithShape="1">
            <a:gsLst>
              <a:gs pos="0">
                <a:srgbClr val="77E9BF">
                  <a:tint val="66000"/>
                  <a:satMod val="160000"/>
                  <a:alpha val="4000"/>
                </a:srgbClr>
              </a:gs>
              <a:gs pos="50000">
                <a:srgbClr val="77E9BF">
                  <a:tint val="44500"/>
                  <a:satMod val="160000"/>
                </a:srgbClr>
              </a:gs>
              <a:gs pos="100000">
                <a:srgbClr val="77E9B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JEZEBEL (OLD TESTAMENT)</a:t>
            </a:r>
          </a:p>
          <a:p>
            <a:r>
              <a:rPr lang="en-US" sz="2600" dirty="0">
                <a:solidFill>
                  <a:schemeClr val="tx1"/>
                </a:solidFill>
              </a:rPr>
              <a:t>A heathen (1 Kings 16 – 2 Kings 9) who </a:t>
            </a:r>
          </a:p>
          <a:p>
            <a:r>
              <a:rPr lang="en-US" sz="2600" dirty="0">
                <a:solidFill>
                  <a:schemeClr val="tx1"/>
                </a:solidFill>
              </a:rPr>
              <a:t>became Israel's queen then corrupted </a:t>
            </a:r>
          </a:p>
          <a:p>
            <a:r>
              <a:rPr lang="en-US" sz="2600" dirty="0">
                <a:solidFill>
                  <a:schemeClr val="tx1"/>
                </a:solidFill>
              </a:rPr>
              <a:t>God’s chosen people.</a:t>
            </a:r>
          </a:p>
          <a:p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JEZEBEL (REVELATION) </a:t>
            </a:r>
            <a:r>
              <a:rPr lang="en-US" sz="2600" dirty="0">
                <a:solidFill>
                  <a:schemeClr val="tx1"/>
                </a:solidFill>
              </a:rPr>
              <a:t>did the same. 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Self-styled prophetess who combined </a:t>
            </a:r>
          </a:p>
          <a:p>
            <a:r>
              <a:rPr lang="en-US" sz="2600" dirty="0">
                <a:solidFill>
                  <a:schemeClr val="tx1"/>
                </a:solidFill>
              </a:rPr>
              <a:t>Christian, Jewish and Pagan elements with magical Judaism and/or Gnostic views (</a:t>
            </a:r>
            <a:r>
              <a:rPr lang="en-US" sz="2600" i="1" dirty="0">
                <a:solidFill>
                  <a:schemeClr val="tx1"/>
                </a:solidFill>
              </a:rPr>
              <a:t>Satan’s so-called deep secrets</a:t>
            </a:r>
            <a:r>
              <a:rPr lang="en-US" sz="2600" dirty="0">
                <a:solidFill>
                  <a:schemeClr val="tx1"/>
                </a:solidFill>
              </a:rPr>
              <a:t>) while professing Christianity. 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May have taught separation of the secular and sacred so that one could swear allegiance to a local god in order to join the trade guild and profess faith in Jesus at the same time.</a:t>
            </a:r>
            <a:endParaRPr lang="en-AU" sz="2600" dirty="0">
              <a:solidFill>
                <a:schemeClr val="tx1"/>
              </a:solidFill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D85A836-2CA5-954D-ACBB-F62F04EC6C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9318" r="14554"/>
          <a:stretch/>
        </p:blipFill>
        <p:spPr>
          <a:xfrm>
            <a:off x="5743074" y="705852"/>
            <a:ext cx="3172326" cy="271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5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087554-BB0E-0E48-86E7-EB77C7A4196E}"/>
              </a:ext>
            </a:extLst>
          </p:cNvPr>
          <p:cNvSpPr/>
          <p:nvPr/>
        </p:nvSpPr>
        <p:spPr>
          <a:xfrm>
            <a:off x="149087" y="705852"/>
            <a:ext cx="8766313" cy="5564171"/>
          </a:xfrm>
          <a:prstGeom prst="rect">
            <a:avLst/>
          </a:prstGeom>
          <a:gradFill flip="none" rotWithShape="1">
            <a:gsLst>
              <a:gs pos="0">
                <a:srgbClr val="77E9BF">
                  <a:tint val="66000"/>
                  <a:satMod val="160000"/>
                  <a:alpha val="4000"/>
                </a:srgbClr>
              </a:gs>
              <a:gs pos="50000">
                <a:srgbClr val="77E9BF">
                  <a:tint val="44500"/>
                  <a:satMod val="160000"/>
                </a:srgbClr>
              </a:gs>
              <a:gs pos="100000">
                <a:srgbClr val="77E9B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JEZEBEL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sz="2600" dirty="0">
              <a:solidFill>
                <a:schemeClr val="tx1"/>
              </a:solidFill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D85A836-2CA5-954D-ACBB-F62F04EC6C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9318" r="14554"/>
          <a:stretch/>
        </p:blipFill>
        <p:spPr>
          <a:xfrm>
            <a:off x="5743074" y="705852"/>
            <a:ext cx="3172326" cy="271919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5DEFB49-8B99-004B-BA49-72197E3691C4}"/>
              </a:ext>
            </a:extLst>
          </p:cNvPr>
          <p:cNvSpPr/>
          <p:nvPr/>
        </p:nvSpPr>
        <p:spPr>
          <a:xfrm>
            <a:off x="295369" y="1487837"/>
            <a:ext cx="5160034" cy="4664311"/>
          </a:xfrm>
          <a:prstGeom prst="ellipse">
            <a:avLst/>
          </a:prstGeom>
          <a:solidFill>
            <a:srgbClr val="5CDC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  classic tactic of false prophets is to claim new revelation creating an elite position for themselves and their followers</a:t>
            </a:r>
          </a:p>
        </p:txBody>
      </p:sp>
    </p:spTree>
    <p:extLst>
      <p:ext uri="{BB962C8B-B14F-4D97-AF65-F5344CB8AC3E}">
        <p14:creationId xmlns:p14="http://schemas.microsoft.com/office/powerpoint/2010/main" val="460839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087554-BB0E-0E48-86E7-EB77C7A4196E}"/>
              </a:ext>
            </a:extLst>
          </p:cNvPr>
          <p:cNvSpPr/>
          <p:nvPr/>
        </p:nvSpPr>
        <p:spPr>
          <a:xfrm>
            <a:off x="149087" y="705852"/>
            <a:ext cx="8766313" cy="5564171"/>
          </a:xfrm>
          <a:prstGeom prst="rect">
            <a:avLst/>
          </a:prstGeom>
          <a:gradFill flip="none" rotWithShape="1">
            <a:gsLst>
              <a:gs pos="0">
                <a:srgbClr val="77E9BF">
                  <a:tint val="66000"/>
                  <a:satMod val="160000"/>
                  <a:alpha val="4000"/>
                </a:srgbClr>
              </a:gs>
              <a:gs pos="50000">
                <a:srgbClr val="77E9BF">
                  <a:tint val="44500"/>
                  <a:satMod val="160000"/>
                </a:srgbClr>
              </a:gs>
              <a:gs pos="100000">
                <a:srgbClr val="77E9B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Warning: </a:t>
            </a:r>
          </a:p>
          <a:p>
            <a:r>
              <a:rPr lang="en-US" sz="2800" dirty="0">
                <a:solidFill>
                  <a:schemeClr val="tx1"/>
                </a:solidFill>
              </a:rPr>
              <a:t>Jezebel and her followers will suffer </a:t>
            </a:r>
          </a:p>
          <a:p>
            <a:r>
              <a:rPr lang="en-US" sz="2800" dirty="0">
                <a:solidFill>
                  <a:schemeClr val="tx1"/>
                </a:solidFill>
              </a:rPr>
              <a:t>and die. </a:t>
            </a:r>
          </a:p>
          <a:p>
            <a:r>
              <a:rPr lang="en-US" sz="2800" dirty="0">
                <a:solidFill>
                  <a:schemeClr val="tx1"/>
                </a:solidFill>
              </a:rPr>
              <a:t>	Their sick-bed contrasts the bed </a:t>
            </a:r>
          </a:p>
          <a:p>
            <a:r>
              <a:rPr lang="en-US" sz="2800" dirty="0">
                <a:solidFill>
                  <a:schemeClr val="tx1"/>
                </a:solidFill>
              </a:rPr>
              <a:t>	of immorality or the dining couch. </a:t>
            </a: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Instruction: </a:t>
            </a:r>
          </a:p>
          <a:p>
            <a:r>
              <a:rPr lang="en-US" sz="2800" dirty="0">
                <a:solidFill>
                  <a:schemeClr val="tx1"/>
                </a:solidFill>
              </a:rPr>
              <a:t>Hold on to what you have, do not follow her - persevere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Invitation to hear &amp; Promise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r>
              <a:rPr lang="en-US" sz="2800" dirty="0">
                <a:solidFill>
                  <a:schemeClr val="tx1"/>
                </a:solidFill>
              </a:rPr>
              <a:t>Be given authority over the nations and the morning star</a:t>
            </a:r>
            <a:endParaRPr lang="en-AU" sz="2800" dirty="0">
              <a:solidFill>
                <a:schemeClr val="tx1"/>
              </a:solidFill>
            </a:endParaRPr>
          </a:p>
          <a:p>
            <a:endParaRPr lang="en-AU" dirty="0">
              <a:solidFill>
                <a:schemeClr val="tx1"/>
              </a:solidFill>
            </a:endParaRPr>
          </a:p>
          <a:p>
            <a:endParaRPr lang="en-AU" sz="2400" dirty="0">
              <a:solidFill>
                <a:schemeClr val="tx1"/>
              </a:solidFill>
            </a:endParaRPr>
          </a:p>
          <a:p>
            <a:endParaRPr lang="en-AU" sz="2400" dirty="0">
              <a:solidFill>
                <a:schemeClr val="tx1"/>
              </a:solidFill>
            </a:endParaRPr>
          </a:p>
          <a:p>
            <a:endParaRPr lang="en-AU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D85A836-2CA5-954D-ACBB-F62F04EC6C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9318" r="14554"/>
          <a:stretch/>
        </p:blipFill>
        <p:spPr>
          <a:xfrm>
            <a:off x="5743074" y="705852"/>
            <a:ext cx="3172326" cy="271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9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087554-BB0E-0E48-86E7-EB77C7A4196E}"/>
              </a:ext>
            </a:extLst>
          </p:cNvPr>
          <p:cNvSpPr/>
          <p:nvPr/>
        </p:nvSpPr>
        <p:spPr>
          <a:xfrm>
            <a:off x="149087" y="705852"/>
            <a:ext cx="8766313" cy="5564171"/>
          </a:xfrm>
          <a:prstGeom prst="rect">
            <a:avLst/>
          </a:prstGeom>
          <a:gradFill flip="none" rotWithShape="1">
            <a:gsLst>
              <a:gs pos="0">
                <a:srgbClr val="77E9BF">
                  <a:tint val="66000"/>
                  <a:satMod val="160000"/>
                  <a:alpha val="4000"/>
                </a:srgbClr>
              </a:gs>
              <a:gs pos="50000">
                <a:srgbClr val="77E9BF">
                  <a:tint val="44500"/>
                  <a:satMod val="160000"/>
                </a:srgbClr>
              </a:gs>
              <a:gs pos="100000">
                <a:srgbClr val="77E9B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PROMISE TO THOSE WHO                                          OVERCOME AND PERSEVERE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endParaRPr lang="en-US" sz="2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authority over the nations </a:t>
            </a:r>
          </a:p>
          <a:p>
            <a:r>
              <a:rPr lang="en-US" sz="2400" dirty="0">
                <a:solidFill>
                  <a:schemeClr val="tx1"/>
                </a:solidFill>
              </a:rPr>
              <a:t>(see Psalm 2:8-9 &amp; Jeremiah 18:1-11)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chemeClr val="tx1"/>
                </a:solidFill>
              </a:rPr>
              <a:t>A picture of the potter destroying </a:t>
            </a:r>
          </a:p>
          <a:p>
            <a:r>
              <a:rPr lang="en-US" sz="2800" dirty="0">
                <a:solidFill>
                  <a:schemeClr val="tx1"/>
                </a:solidFill>
              </a:rPr>
              <a:t>	a rejected vessel, familiar to them</a:t>
            </a:r>
          </a:p>
          <a:p>
            <a:endParaRPr lang="en-US" sz="4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morning star</a:t>
            </a:r>
          </a:p>
          <a:p>
            <a:r>
              <a:rPr lang="en-US" sz="2800" dirty="0">
                <a:solidFill>
                  <a:schemeClr val="tx1"/>
                </a:solidFill>
              </a:rPr>
              <a:t>- 	could refer to a star on a ruler’s scepter or mean Jesus 	himself</a:t>
            </a:r>
            <a:endParaRPr lang="en-AU" sz="2800" dirty="0">
              <a:solidFill>
                <a:schemeClr val="tx1"/>
              </a:solidFill>
            </a:endParaRPr>
          </a:p>
          <a:p>
            <a:endParaRPr lang="en-AU" dirty="0">
              <a:solidFill>
                <a:schemeClr val="tx1"/>
              </a:solidFill>
            </a:endParaRPr>
          </a:p>
          <a:p>
            <a:endParaRPr lang="en-AU" sz="2400" dirty="0">
              <a:solidFill>
                <a:schemeClr val="tx1"/>
              </a:solidFill>
            </a:endParaRPr>
          </a:p>
          <a:p>
            <a:endParaRPr lang="en-AU" sz="2400" dirty="0">
              <a:solidFill>
                <a:schemeClr val="tx1"/>
              </a:solidFill>
            </a:endParaRPr>
          </a:p>
          <a:p>
            <a:endParaRPr lang="en-AU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D85A836-2CA5-954D-ACBB-F62F04EC6C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9318" r="14554"/>
          <a:stretch/>
        </p:blipFill>
        <p:spPr>
          <a:xfrm>
            <a:off x="5743074" y="705852"/>
            <a:ext cx="3172326" cy="271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6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087554-BB0E-0E48-86E7-EB77C7A4196E}"/>
              </a:ext>
            </a:extLst>
          </p:cNvPr>
          <p:cNvSpPr/>
          <p:nvPr/>
        </p:nvSpPr>
        <p:spPr>
          <a:xfrm>
            <a:off x="149087" y="927079"/>
            <a:ext cx="8766313" cy="5294818"/>
          </a:xfrm>
          <a:prstGeom prst="rect">
            <a:avLst/>
          </a:prstGeom>
          <a:gradFill flip="none" rotWithShape="1">
            <a:gsLst>
              <a:gs pos="0">
                <a:srgbClr val="77E9BF">
                  <a:tint val="66000"/>
                  <a:satMod val="160000"/>
                  <a:alpha val="4000"/>
                </a:srgbClr>
              </a:gs>
              <a:gs pos="50000">
                <a:srgbClr val="77E9BF">
                  <a:tint val="44500"/>
                  <a:satMod val="160000"/>
                </a:srgbClr>
              </a:gs>
              <a:gs pos="100000">
                <a:srgbClr val="77E9B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APPLICATION:  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Jesus is great </a:t>
            </a:r>
          </a:p>
          <a:p>
            <a:r>
              <a:rPr lang="en-US" sz="3200" dirty="0">
                <a:solidFill>
                  <a:schemeClr val="tx1"/>
                </a:solidFill>
              </a:rPr>
              <a:t>– he is worth following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Jesus knows the truth about us and in his wholehearted love for us wants us to be wholehearted for him.</a:t>
            </a:r>
          </a:p>
          <a:p>
            <a:endParaRPr lang="en-US" sz="3200" b="1" dirty="0">
              <a:solidFill>
                <a:schemeClr val="tx1"/>
              </a:solidFill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D85A836-2CA5-954D-ACBB-F62F04EC6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9318" r="14554"/>
          <a:stretch/>
        </p:blipFill>
        <p:spPr>
          <a:xfrm>
            <a:off x="5996554" y="927079"/>
            <a:ext cx="2918846" cy="25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087554-BB0E-0E48-86E7-EB77C7A4196E}"/>
              </a:ext>
            </a:extLst>
          </p:cNvPr>
          <p:cNvSpPr/>
          <p:nvPr/>
        </p:nvSpPr>
        <p:spPr>
          <a:xfrm>
            <a:off x="149087" y="927079"/>
            <a:ext cx="8766313" cy="5294818"/>
          </a:xfrm>
          <a:prstGeom prst="rect">
            <a:avLst/>
          </a:prstGeom>
          <a:gradFill flip="none" rotWithShape="1">
            <a:gsLst>
              <a:gs pos="0">
                <a:srgbClr val="77E9BF">
                  <a:tint val="66000"/>
                  <a:satMod val="160000"/>
                  <a:alpha val="4000"/>
                </a:srgbClr>
              </a:gs>
              <a:gs pos="50000">
                <a:srgbClr val="77E9BF">
                  <a:tint val="44500"/>
                  <a:satMod val="160000"/>
                </a:srgbClr>
              </a:gs>
              <a:gs pos="100000">
                <a:srgbClr val="77E9B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APPLICATION:  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Christians in some parts of the </a:t>
            </a:r>
          </a:p>
          <a:p>
            <a:r>
              <a:rPr lang="en-US" sz="3200" dirty="0">
                <a:solidFill>
                  <a:schemeClr val="tx1"/>
                </a:solidFill>
              </a:rPr>
              <a:t>world are prevented from doing </a:t>
            </a:r>
          </a:p>
          <a:p>
            <a:r>
              <a:rPr lang="en-US" sz="3200" dirty="0">
                <a:solidFill>
                  <a:schemeClr val="tx1"/>
                </a:solidFill>
              </a:rPr>
              <a:t>business because they will not </a:t>
            </a:r>
          </a:p>
          <a:p>
            <a:r>
              <a:rPr lang="en-US" sz="3200" dirty="0">
                <a:solidFill>
                  <a:schemeClr val="tx1"/>
                </a:solidFill>
              </a:rPr>
              <a:t>swear allegiance to a party or because they are not of the dominant religion.  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	The economic reality of life creates pressure to 	compromise their faith.</a:t>
            </a:r>
          </a:p>
          <a:p>
            <a:endParaRPr lang="en-US" sz="3200" b="1" dirty="0">
              <a:solidFill>
                <a:schemeClr val="tx1"/>
              </a:solidFill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D85A836-2CA5-954D-ACBB-F62F04EC6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9318" r="14554"/>
          <a:stretch/>
        </p:blipFill>
        <p:spPr>
          <a:xfrm>
            <a:off x="5996554" y="927079"/>
            <a:ext cx="2918846" cy="25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54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087554-BB0E-0E48-86E7-EB77C7A4196E}"/>
              </a:ext>
            </a:extLst>
          </p:cNvPr>
          <p:cNvSpPr/>
          <p:nvPr/>
        </p:nvSpPr>
        <p:spPr>
          <a:xfrm>
            <a:off x="149087" y="927079"/>
            <a:ext cx="8766313" cy="5294818"/>
          </a:xfrm>
          <a:prstGeom prst="rect">
            <a:avLst/>
          </a:prstGeom>
          <a:gradFill flip="none" rotWithShape="1">
            <a:gsLst>
              <a:gs pos="0">
                <a:srgbClr val="77E9BF">
                  <a:tint val="66000"/>
                  <a:satMod val="160000"/>
                  <a:alpha val="4000"/>
                </a:srgbClr>
              </a:gs>
              <a:gs pos="50000">
                <a:srgbClr val="77E9BF">
                  <a:tint val="44500"/>
                  <a:satMod val="160000"/>
                </a:srgbClr>
              </a:gs>
              <a:gs pos="100000">
                <a:srgbClr val="77E9B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APPLICATION:  </a:t>
            </a:r>
          </a:p>
          <a:p>
            <a:r>
              <a:rPr lang="en-US" sz="2800" dirty="0">
                <a:solidFill>
                  <a:schemeClr val="tx1"/>
                </a:solidFill>
              </a:rPr>
              <a:t>Christians in the west are asked to 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compromise on Jesus being the only </a:t>
            </a:r>
          </a:p>
          <a:p>
            <a:r>
              <a:rPr lang="en-US" sz="2800" dirty="0">
                <a:solidFill>
                  <a:schemeClr val="tx1"/>
                </a:solidFill>
              </a:rPr>
              <a:t>way for the sake of social cohesion, </a:t>
            </a:r>
          </a:p>
          <a:p>
            <a:r>
              <a:rPr lang="en-US" sz="2800" dirty="0">
                <a:solidFill>
                  <a:schemeClr val="tx1"/>
                </a:solidFill>
              </a:rPr>
              <a:t>like cultures of the ancient world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Our challenge is </a:t>
            </a:r>
          </a:p>
          <a:p>
            <a:r>
              <a:rPr lang="en-US" sz="2800" dirty="0">
                <a:solidFill>
                  <a:schemeClr val="tx1"/>
                </a:solidFill>
              </a:rPr>
              <a:t>* to keep believing in Jesus as the only way against the tide    * to proclaim Jesus as the only way despite criticism</a:t>
            </a:r>
          </a:p>
          <a:p>
            <a:r>
              <a:rPr lang="en-US" sz="2800" dirty="0">
                <a:solidFill>
                  <a:schemeClr val="tx1"/>
                </a:solidFill>
              </a:rPr>
              <a:t>   and to do both in a winsome way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It is the challenge of </a:t>
            </a:r>
            <a:r>
              <a:rPr lang="en-US" sz="3200" b="1" dirty="0">
                <a:solidFill>
                  <a:schemeClr val="tx1"/>
                </a:solidFill>
              </a:rPr>
              <a:t>living and shining for Jesus Christ </a:t>
            </a:r>
            <a:r>
              <a:rPr lang="en-US" sz="2800" dirty="0">
                <a:solidFill>
                  <a:schemeClr val="tx1"/>
                </a:solidFill>
              </a:rPr>
              <a:t>despite the pressure of the crowd.</a:t>
            </a:r>
          </a:p>
          <a:p>
            <a:endParaRPr lang="en-US" sz="3200" b="1" dirty="0">
              <a:solidFill>
                <a:schemeClr val="tx1"/>
              </a:solidFill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D85A836-2CA5-954D-ACBB-F62F04EC6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9318" r="14554"/>
          <a:stretch/>
        </p:blipFill>
        <p:spPr>
          <a:xfrm>
            <a:off x="5996554" y="927079"/>
            <a:ext cx="2918846" cy="25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5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CAF4DC7-974F-4F44-9729-665CD0E3FD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</a14:imgLayer>
                </a14:imgProps>
              </a:ext>
            </a:extLst>
          </a:blip>
          <a:srcRect l="17611" t="11325" r="17589" b="16350"/>
          <a:stretch/>
        </p:blipFill>
        <p:spPr>
          <a:xfrm>
            <a:off x="-2" y="619102"/>
            <a:ext cx="9144001" cy="57154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087554-BB0E-0E48-86E7-EB77C7A4196E}"/>
              </a:ext>
            </a:extLst>
          </p:cNvPr>
          <p:cNvSpPr/>
          <p:nvPr/>
        </p:nvSpPr>
        <p:spPr>
          <a:xfrm>
            <a:off x="7129670" y="945655"/>
            <a:ext cx="2014329" cy="5062332"/>
          </a:xfrm>
          <a:prstGeom prst="rect">
            <a:avLst/>
          </a:prstGeom>
          <a:gradFill flip="none" rotWithShape="1">
            <a:gsLst>
              <a:gs pos="0">
                <a:srgbClr val="77E9BF">
                  <a:tint val="66000"/>
                  <a:satMod val="160000"/>
                  <a:alpha val="4000"/>
                </a:srgbClr>
              </a:gs>
              <a:gs pos="50000">
                <a:srgbClr val="77E9BF">
                  <a:tint val="44500"/>
                  <a:satMod val="160000"/>
                </a:srgbClr>
              </a:gs>
              <a:gs pos="100000">
                <a:srgbClr val="77E9B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Bef>
                <a:spcPts val="1800"/>
              </a:spcBef>
            </a:pPr>
            <a:r>
              <a:rPr lang="en-US" sz="2400" b="1" dirty="0">
                <a:solidFill>
                  <a:schemeClr val="tx1"/>
                </a:solidFill>
              </a:rPr>
              <a:t>REVELATION 1-3</a:t>
            </a:r>
          </a:p>
          <a:p>
            <a:pPr algn="ctr">
              <a:spcBef>
                <a:spcPts val="1800"/>
              </a:spcBef>
            </a:pPr>
            <a:r>
              <a:rPr lang="en-US" sz="3600" dirty="0">
                <a:solidFill>
                  <a:schemeClr val="tx1"/>
                </a:solidFill>
              </a:rPr>
              <a:t>Messages for seven churches then and churches through the ages</a:t>
            </a:r>
          </a:p>
          <a:p>
            <a:pPr algn="ctr">
              <a:spcBef>
                <a:spcPts val="1800"/>
              </a:spcBef>
            </a:pP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CAF4DC7-974F-4F44-9729-665CD0E3FD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</a14:imgLayer>
                </a14:imgProps>
              </a:ext>
            </a:extLst>
          </a:blip>
          <a:srcRect l="17611" t="11325" r="17589" b="16350"/>
          <a:stretch/>
        </p:blipFill>
        <p:spPr>
          <a:xfrm>
            <a:off x="-2" y="619102"/>
            <a:ext cx="9144001" cy="5715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BCC204-3708-6748-8A3B-B64BBE4D9957}"/>
              </a:ext>
            </a:extLst>
          </p:cNvPr>
          <p:cNvSpPr txBox="1"/>
          <p:nvPr/>
        </p:nvSpPr>
        <p:spPr>
          <a:xfrm>
            <a:off x="349548" y="1249012"/>
            <a:ext cx="6356052" cy="4747453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Address</a:t>
            </a:r>
          </a:p>
          <a:p>
            <a:endParaRPr lang="en-US" sz="600" dirty="0"/>
          </a:p>
          <a:p>
            <a:r>
              <a:rPr lang="en-US" sz="3200" b="1" dirty="0"/>
              <a:t>Jesus’ Identity</a:t>
            </a:r>
            <a:endParaRPr lang="en-US" sz="1050" b="1" dirty="0"/>
          </a:p>
          <a:p>
            <a:endParaRPr lang="en-US" sz="600" dirty="0"/>
          </a:p>
          <a:p>
            <a:r>
              <a:rPr lang="en-US" sz="3200" b="1" dirty="0"/>
              <a:t>Commendation</a:t>
            </a:r>
            <a:endParaRPr lang="en-US" sz="1050" b="1" dirty="0"/>
          </a:p>
          <a:p>
            <a:endParaRPr lang="en-US" sz="600" dirty="0"/>
          </a:p>
          <a:p>
            <a:r>
              <a:rPr lang="en-US" sz="3200" b="1" dirty="0"/>
              <a:t>Rebuke</a:t>
            </a:r>
            <a:r>
              <a:rPr lang="en-US" sz="3200" dirty="0"/>
              <a:t> </a:t>
            </a:r>
            <a:r>
              <a:rPr lang="en-US" sz="2400" dirty="0"/>
              <a:t>(</a:t>
            </a:r>
            <a:r>
              <a:rPr lang="en-US" sz="2800" dirty="0"/>
              <a:t>not Smyrna &amp; Philadelphia)</a:t>
            </a:r>
          </a:p>
          <a:p>
            <a:endParaRPr lang="en-US" sz="600" dirty="0"/>
          </a:p>
          <a:p>
            <a:r>
              <a:rPr lang="en-US" sz="3200" b="1" dirty="0"/>
              <a:t>Instruction</a:t>
            </a:r>
            <a:endParaRPr lang="en-US" sz="1050" b="1" dirty="0"/>
          </a:p>
          <a:p>
            <a:endParaRPr lang="en-US" sz="600" dirty="0"/>
          </a:p>
          <a:p>
            <a:r>
              <a:rPr lang="en-US" sz="3200" b="1" dirty="0"/>
              <a:t>Warning</a:t>
            </a:r>
            <a:endParaRPr lang="en-US" sz="1050" b="1" dirty="0"/>
          </a:p>
          <a:p>
            <a:endParaRPr lang="en-US" sz="600" dirty="0"/>
          </a:p>
          <a:p>
            <a:r>
              <a:rPr lang="en-US" sz="3200" b="1" dirty="0"/>
              <a:t>Invitation to hear</a:t>
            </a:r>
            <a:endParaRPr lang="en-US" sz="1050" b="1" dirty="0"/>
          </a:p>
          <a:p>
            <a:endParaRPr lang="en-US" sz="600" dirty="0"/>
          </a:p>
          <a:p>
            <a:r>
              <a:rPr lang="en-US" sz="3200" b="1" dirty="0"/>
              <a:t>Promise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2DFF76-3F2B-8645-8A4B-D8E94B3B7745}"/>
              </a:ext>
            </a:extLst>
          </p:cNvPr>
          <p:cNvSpPr/>
          <p:nvPr/>
        </p:nvSpPr>
        <p:spPr>
          <a:xfrm>
            <a:off x="6705600" y="1249012"/>
            <a:ext cx="2438399" cy="4747454"/>
          </a:xfrm>
          <a:prstGeom prst="rect">
            <a:avLst/>
          </a:prstGeom>
          <a:gradFill flip="none" rotWithShape="1">
            <a:gsLst>
              <a:gs pos="0">
                <a:srgbClr val="77E9BF">
                  <a:tint val="66000"/>
                  <a:satMod val="160000"/>
                  <a:alpha val="4000"/>
                </a:srgbClr>
              </a:gs>
              <a:gs pos="50000">
                <a:srgbClr val="77E9BF">
                  <a:tint val="44500"/>
                  <a:satMod val="160000"/>
                </a:srgbClr>
              </a:gs>
              <a:gs pos="100000">
                <a:srgbClr val="77E9B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Bef>
                <a:spcPts val="1800"/>
              </a:spcBef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7 LETTERS  </a:t>
            </a:r>
          </a:p>
          <a:p>
            <a:pPr algn="ctr">
              <a:spcBef>
                <a:spcPts val="1800"/>
              </a:spcBef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SIMILAR STRUCTURE</a:t>
            </a:r>
          </a:p>
          <a:p>
            <a:pPr algn="ctr">
              <a:spcBef>
                <a:spcPts val="1800"/>
              </a:spcBef>
            </a:pP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4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building, street, bus&#10;&#10;Description automatically generated">
            <a:extLst>
              <a:ext uri="{FF2B5EF4-FFF2-40B4-BE49-F238E27FC236}">
                <a16:creationId xmlns:a16="http://schemas.microsoft.com/office/drawing/2014/main" id="{E3B24E6B-D7DA-CF47-AD16-855A7883F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04" r="-12099"/>
          <a:stretch/>
        </p:blipFill>
        <p:spPr>
          <a:xfrm>
            <a:off x="0" y="636102"/>
            <a:ext cx="6208295" cy="572746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9" descr="A group of people standing on a rock&#10;&#10;Description automatically generated">
            <a:extLst>
              <a:ext uri="{FF2B5EF4-FFF2-40B4-BE49-F238E27FC236}">
                <a16:creationId xmlns:a16="http://schemas.microsoft.com/office/drawing/2014/main" id="{EE873E80-3D00-7049-90F4-68B5954D89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681" r="57790" b="16485"/>
          <a:stretch/>
        </p:blipFill>
        <p:spPr>
          <a:xfrm>
            <a:off x="4259179" y="636103"/>
            <a:ext cx="4927918" cy="572746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94966F-3E63-1047-9E7C-D84DA467D5F2}"/>
              </a:ext>
            </a:extLst>
          </p:cNvPr>
          <p:cNvSpPr/>
          <p:nvPr/>
        </p:nvSpPr>
        <p:spPr>
          <a:xfrm>
            <a:off x="0" y="914400"/>
            <a:ext cx="3007895" cy="1299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MODERN AKHISAR IS BUILT ON ANCIENT THYATIRA</a:t>
            </a:r>
          </a:p>
        </p:txBody>
      </p:sp>
    </p:spTree>
    <p:extLst>
      <p:ext uri="{BB962C8B-B14F-4D97-AF65-F5344CB8AC3E}">
        <p14:creationId xmlns:p14="http://schemas.microsoft.com/office/powerpoint/2010/main" val="139715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087554-BB0E-0E48-86E7-EB77C7A4196E}"/>
              </a:ext>
            </a:extLst>
          </p:cNvPr>
          <p:cNvSpPr/>
          <p:nvPr/>
        </p:nvSpPr>
        <p:spPr>
          <a:xfrm>
            <a:off x="149087" y="927079"/>
            <a:ext cx="8766313" cy="5294818"/>
          </a:xfrm>
          <a:prstGeom prst="rect">
            <a:avLst/>
          </a:prstGeom>
          <a:gradFill flip="none" rotWithShape="1">
            <a:gsLst>
              <a:gs pos="0">
                <a:srgbClr val="77E9BF">
                  <a:tint val="66000"/>
                  <a:satMod val="160000"/>
                  <a:alpha val="4000"/>
                </a:srgbClr>
              </a:gs>
              <a:gs pos="50000">
                <a:srgbClr val="77E9BF">
                  <a:tint val="44500"/>
                  <a:satMod val="160000"/>
                </a:srgbClr>
              </a:gs>
              <a:gs pos="100000">
                <a:srgbClr val="77E9B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City of Thyatira (Modern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</a:rPr>
              <a:t>Akhisar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en-US" sz="6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On a plain </a:t>
            </a:r>
            <a:r>
              <a:rPr lang="en-US" sz="2800" dirty="0">
                <a:solidFill>
                  <a:schemeClr val="tx1"/>
                </a:solidFill>
              </a:rPr>
              <a:t>and vulnerable to conquest</a:t>
            </a:r>
          </a:p>
          <a:p>
            <a:endParaRPr lang="en-US" sz="6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Commercial &amp; military manufacturing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hub </a:t>
            </a:r>
            <a:r>
              <a:rPr lang="en-US" sz="2800" dirty="0">
                <a:solidFill>
                  <a:schemeClr val="tx1"/>
                </a:solidFill>
              </a:rPr>
              <a:t>during </a:t>
            </a:r>
            <a:r>
              <a:rPr lang="en-US" sz="2800" i="1" dirty="0">
                <a:solidFill>
                  <a:schemeClr val="tx1"/>
                </a:solidFill>
              </a:rPr>
              <a:t>Pax Romana </a:t>
            </a:r>
            <a:r>
              <a:rPr lang="en-US" sz="2800" dirty="0">
                <a:solidFill>
                  <a:schemeClr val="tx1"/>
                </a:solidFill>
              </a:rPr>
              <a:t>- </a:t>
            </a:r>
            <a:r>
              <a:rPr lang="en-US" sz="2400" dirty="0">
                <a:solidFill>
                  <a:schemeClr val="tx1"/>
                </a:solidFill>
              </a:rPr>
              <a:t>progress (2:19)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6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Cosmopolitan population </a:t>
            </a:r>
            <a:r>
              <a:rPr lang="en-US" sz="2800" dirty="0">
                <a:solidFill>
                  <a:schemeClr val="tx1"/>
                </a:solidFill>
              </a:rPr>
              <a:t>due to many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conquests and economic migration</a:t>
            </a:r>
          </a:p>
          <a:p>
            <a:endParaRPr lang="en-US" sz="6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Many guilds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(patron god </a:t>
            </a:r>
            <a:r>
              <a:rPr lang="en-US" sz="2600" i="1" dirty="0" err="1">
                <a:solidFill>
                  <a:schemeClr val="tx1"/>
                </a:solidFill>
              </a:rPr>
              <a:t>Appollo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err="1">
                <a:solidFill>
                  <a:schemeClr val="tx1"/>
                </a:solidFill>
              </a:rPr>
              <a:t>Tyrimnaues</a:t>
            </a:r>
            <a:r>
              <a:rPr lang="en-US" sz="2600" dirty="0">
                <a:solidFill>
                  <a:schemeClr val="tx1"/>
                </a:solidFill>
              </a:rPr>
              <a:t>)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for the trades that developed to serve military garrisons</a:t>
            </a:r>
          </a:p>
          <a:p>
            <a:endParaRPr lang="en-US" sz="600" b="1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	(Modern </a:t>
            </a:r>
            <a:r>
              <a:rPr lang="en-US" sz="2600" dirty="0" err="1">
                <a:solidFill>
                  <a:schemeClr val="tx1"/>
                </a:solidFill>
              </a:rPr>
              <a:t>Akhisar’s</a:t>
            </a:r>
            <a:r>
              <a:rPr lang="en-US" sz="2600" dirty="0">
                <a:solidFill>
                  <a:schemeClr val="tx1"/>
                </a:solidFill>
              </a:rPr>
              <a:t> city blocks are laid according to trade 	with goods manufactured sold at the front like Thyatira)</a:t>
            </a:r>
          </a:p>
          <a:p>
            <a:endParaRPr lang="en-US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D85A836-2CA5-954D-ACBB-F62F04EC6C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9318" r="14554"/>
          <a:stretch/>
        </p:blipFill>
        <p:spPr>
          <a:xfrm>
            <a:off x="5996554" y="927079"/>
            <a:ext cx="2918846" cy="25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5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087554-BB0E-0E48-86E7-EB77C7A4196E}"/>
              </a:ext>
            </a:extLst>
          </p:cNvPr>
          <p:cNvSpPr/>
          <p:nvPr/>
        </p:nvSpPr>
        <p:spPr>
          <a:xfrm>
            <a:off x="149087" y="927079"/>
            <a:ext cx="8766313" cy="5294818"/>
          </a:xfrm>
          <a:prstGeom prst="rect">
            <a:avLst/>
          </a:prstGeom>
          <a:gradFill flip="none" rotWithShape="1">
            <a:gsLst>
              <a:gs pos="0">
                <a:srgbClr val="77E9BF">
                  <a:tint val="66000"/>
                  <a:satMod val="160000"/>
                  <a:alpha val="4000"/>
                </a:srgbClr>
              </a:gs>
              <a:gs pos="50000">
                <a:srgbClr val="77E9BF">
                  <a:tint val="44500"/>
                  <a:satMod val="160000"/>
                </a:srgbClr>
              </a:gs>
              <a:gs pos="100000">
                <a:srgbClr val="77E9B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How the Thyatira Church began: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1200" i="1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Lydia from Thyatira became a believer                                         in Philippi in Macedonia </a:t>
            </a:r>
            <a:r>
              <a:rPr lang="en-US" sz="2400" dirty="0">
                <a:solidFill>
                  <a:schemeClr val="tx1"/>
                </a:solidFill>
              </a:rPr>
              <a:t>[ACTS 16:11-15]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May have returned and spread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the message or maybe it was others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impacted by Paul’s ministry.</a:t>
            </a:r>
          </a:p>
          <a:p>
            <a:pPr lvl="1"/>
            <a:endParaRPr lang="en-US" sz="1200" b="1" dirty="0">
              <a:solidFill>
                <a:schemeClr val="tx1"/>
              </a:solidFill>
            </a:endParaRPr>
          </a:p>
          <a:p>
            <a:pPr marL="0" lvl="1"/>
            <a:r>
              <a:rPr lang="en-US" sz="2800" dirty="0">
                <a:solidFill>
                  <a:schemeClr val="tx1"/>
                </a:solidFill>
              </a:rPr>
              <a:t>Began in a syncretistic religious environment. </a:t>
            </a:r>
          </a:p>
          <a:p>
            <a:pPr marL="0" lvl="1"/>
            <a:r>
              <a:rPr lang="en-US" sz="2800" dirty="0">
                <a:solidFill>
                  <a:schemeClr val="tx1"/>
                </a:solidFill>
              </a:rPr>
              <a:t>	Local god’s name </a:t>
            </a:r>
            <a:r>
              <a:rPr lang="en-US" sz="2800" i="1" dirty="0" err="1">
                <a:solidFill>
                  <a:schemeClr val="tx1"/>
                </a:solidFill>
              </a:rPr>
              <a:t>Helius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Pythius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Tyrimnaeus</a:t>
            </a:r>
            <a:r>
              <a:rPr lang="en-US" sz="2800" i="1" dirty="0">
                <a:solidFill>
                  <a:schemeClr val="tx1"/>
                </a:solidFill>
              </a:rPr>
              <a:t> Apollo 	</a:t>
            </a:r>
            <a:r>
              <a:rPr lang="en-US" sz="2800" dirty="0">
                <a:solidFill>
                  <a:schemeClr val="tx1"/>
                </a:solidFill>
              </a:rPr>
              <a:t>was a composite reflecting Lydian, Macedonian &amp; 	Hellenic beliefs. </a:t>
            </a:r>
            <a:r>
              <a:rPr lang="en-US" sz="2800" dirty="0" err="1">
                <a:solidFill>
                  <a:schemeClr val="tx1"/>
                </a:solidFill>
              </a:rPr>
              <a:t>Syncretising</a:t>
            </a:r>
            <a:r>
              <a:rPr lang="en-US" sz="2800" dirty="0">
                <a:solidFill>
                  <a:schemeClr val="tx1"/>
                </a:solidFill>
              </a:rPr>
              <a:t> religions was the natural 	ancient way of uniting disparate peoples (like now).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D85A836-2CA5-954D-ACBB-F62F04EC6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9318" r="14554"/>
          <a:stretch/>
        </p:blipFill>
        <p:spPr>
          <a:xfrm>
            <a:off x="5996554" y="927079"/>
            <a:ext cx="2918846" cy="25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2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087554-BB0E-0E48-86E7-EB77C7A4196E}"/>
              </a:ext>
            </a:extLst>
          </p:cNvPr>
          <p:cNvSpPr/>
          <p:nvPr/>
        </p:nvSpPr>
        <p:spPr>
          <a:xfrm>
            <a:off x="149087" y="705852"/>
            <a:ext cx="8766313" cy="5564171"/>
          </a:xfrm>
          <a:prstGeom prst="rect">
            <a:avLst/>
          </a:prstGeom>
          <a:gradFill flip="none" rotWithShape="1">
            <a:gsLst>
              <a:gs pos="0">
                <a:srgbClr val="77E9BF">
                  <a:tint val="66000"/>
                  <a:satMod val="160000"/>
                  <a:alpha val="4000"/>
                </a:srgbClr>
              </a:gs>
              <a:gs pos="50000">
                <a:srgbClr val="77E9BF">
                  <a:tint val="44500"/>
                  <a:satMod val="160000"/>
                </a:srgbClr>
              </a:gs>
              <a:gs pos="100000">
                <a:srgbClr val="77E9B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4000" b="1" i="1" dirty="0">
                <a:solidFill>
                  <a:schemeClr val="tx1"/>
                </a:solidFill>
              </a:rPr>
              <a:t>UNCOMPROMISING</a:t>
            </a:r>
            <a:r>
              <a:rPr lang="en-AU" sz="4000" b="1" dirty="0">
                <a:solidFill>
                  <a:schemeClr val="tx1"/>
                </a:solidFill>
              </a:rPr>
              <a:t> </a:t>
            </a:r>
          </a:p>
          <a:p>
            <a:r>
              <a:rPr lang="en-AU" sz="2800" dirty="0">
                <a:solidFill>
                  <a:schemeClr val="tx1"/>
                </a:solidFill>
              </a:rPr>
              <a:t>can be negative or positive</a:t>
            </a:r>
          </a:p>
          <a:p>
            <a:endParaRPr lang="en-AU" sz="2800" dirty="0">
              <a:solidFill>
                <a:schemeClr val="tx1"/>
              </a:solidFill>
            </a:endParaRPr>
          </a:p>
          <a:p>
            <a:r>
              <a:rPr lang="en-AU" sz="2800" dirty="0">
                <a:solidFill>
                  <a:schemeClr val="tx1"/>
                </a:solidFill>
              </a:rPr>
              <a:t>- </a:t>
            </a:r>
            <a:r>
              <a:rPr lang="en-AU" sz="2800" dirty="0" err="1">
                <a:solidFill>
                  <a:schemeClr val="tx1"/>
                </a:solidFill>
              </a:rPr>
              <a:t>beligerent</a:t>
            </a:r>
            <a:r>
              <a:rPr lang="en-AU" sz="2800" dirty="0">
                <a:solidFill>
                  <a:schemeClr val="tx1"/>
                </a:solidFill>
              </a:rPr>
              <a:t> – extreme – irreconcilable</a:t>
            </a:r>
          </a:p>
          <a:p>
            <a:r>
              <a:rPr lang="en-AU" sz="2800" dirty="0">
                <a:solidFill>
                  <a:schemeClr val="tx1"/>
                </a:solidFill>
              </a:rPr>
              <a:t>- </a:t>
            </a:r>
            <a:r>
              <a:rPr lang="en-AU" sz="2800" dirty="0" err="1">
                <a:solidFill>
                  <a:schemeClr val="tx1"/>
                </a:solidFill>
              </a:rPr>
              <a:t>uncooperataive</a:t>
            </a:r>
            <a:r>
              <a:rPr lang="en-AU" sz="2800" dirty="0">
                <a:solidFill>
                  <a:schemeClr val="tx1"/>
                </a:solidFill>
              </a:rPr>
              <a:t> - hard</a:t>
            </a:r>
          </a:p>
          <a:p>
            <a:endParaRPr lang="en-AU" sz="2800" dirty="0">
              <a:solidFill>
                <a:schemeClr val="tx1"/>
              </a:solidFill>
            </a:endParaRPr>
          </a:p>
          <a:p>
            <a:r>
              <a:rPr lang="en-AU" sz="2800" dirty="0">
                <a:solidFill>
                  <a:schemeClr val="tx1"/>
                </a:solidFill>
              </a:rPr>
              <a:t>+ persevering + resolute + determined + steadfast</a:t>
            </a:r>
          </a:p>
          <a:p>
            <a:endParaRPr lang="en-AU" sz="3600" dirty="0">
              <a:solidFill>
                <a:schemeClr val="tx1"/>
              </a:solidFill>
            </a:endParaRPr>
          </a:p>
          <a:p>
            <a:r>
              <a:rPr lang="en-AU" sz="3600" dirty="0">
                <a:solidFill>
                  <a:schemeClr val="tx1"/>
                </a:solidFill>
              </a:rPr>
              <a:t>This message looks at the positive aspects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D85A836-2CA5-954D-ACBB-F62F04EC6C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9318" r="14554"/>
          <a:stretch/>
        </p:blipFill>
        <p:spPr>
          <a:xfrm>
            <a:off x="5743074" y="705852"/>
            <a:ext cx="3172326" cy="271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2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087554-BB0E-0E48-86E7-EB77C7A4196E}"/>
              </a:ext>
            </a:extLst>
          </p:cNvPr>
          <p:cNvSpPr/>
          <p:nvPr/>
        </p:nvSpPr>
        <p:spPr>
          <a:xfrm>
            <a:off x="149087" y="705852"/>
            <a:ext cx="8766313" cy="5564171"/>
          </a:xfrm>
          <a:prstGeom prst="rect">
            <a:avLst/>
          </a:prstGeom>
          <a:gradFill flip="none" rotWithShape="1">
            <a:gsLst>
              <a:gs pos="0">
                <a:srgbClr val="77E9BF">
                  <a:tint val="66000"/>
                  <a:satMod val="160000"/>
                  <a:alpha val="4000"/>
                </a:srgbClr>
              </a:gs>
              <a:gs pos="50000">
                <a:srgbClr val="77E9BF">
                  <a:tint val="44500"/>
                  <a:satMod val="160000"/>
                </a:srgbClr>
              </a:gs>
              <a:gs pos="100000">
                <a:srgbClr val="77E9B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For: </a:t>
            </a:r>
            <a:r>
              <a:rPr lang="en-US" sz="2800" dirty="0">
                <a:solidFill>
                  <a:schemeClr val="tx1"/>
                </a:solidFill>
              </a:rPr>
              <a:t>Angel of the Church at Thyatira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From:  JESUS – a high picture</a:t>
            </a:r>
          </a:p>
          <a:p>
            <a:r>
              <a:rPr lang="en-US" sz="2600" b="1" dirty="0">
                <a:solidFill>
                  <a:schemeClr val="tx1"/>
                </a:solidFill>
              </a:rPr>
              <a:t>Son of God </a:t>
            </a:r>
            <a:r>
              <a:rPr lang="en-US" sz="2600" dirty="0">
                <a:solidFill>
                  <a:schemeClr val="tx1"/>
                </a:solidFill>
              </a:rPr>
              <a:t>- contra emperor worship</a:t>
            </a:r>
          </a:p>
          <a:p>
            <a:endParaRPr lang="en-US" sz="1000" b="1" dirty="0">
              <a:solidFill>
                <a:schemeClr val="tx1"/>
              </a:solidFill>
            </a:endParaRPr>
          </a:p>
          <a:p>
            <a:r>
              <a:rPr lang="en-US" sz="2600" b="1" dirty="0">
                <a:solidFill>
                  <a:schemeClr val="tx1"/>
                </a:solidFill>
              </a:rPr>
              <a:t>Judge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tx1"/>
                </a:solidFill>
              </a:rPr>
              <a:t>eyes of fire &amp; feet of brass (2:18)</a:t>
            </a:r>
          </a:p>
          <a:p>
            <a:r>
              <a:rPr lang="en-US" sz="2600" dirty="0">
                <a:solidFill>
                  <a:schemeClr val="tx1"/>
                </a:solidFill>
              </a:rPr>
              <a:t>      [local god represented in a bronze statue, so Jesus is 	depicted as greater than him too]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tx1"/>
                </a:solidFill>
              </a:rPr>
              <a:t>Jezebel &amp; her children (2:21-23)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2600" b="1" dirty="0">
                <a:solidFill>
                  <a:schemeClr val="tx1"/>
                </a:solidFill>
              </a:rPr>
              <a:t>All knowing</a:t>
            </a:r>
            <a:endParaRPr lang="en-US" sz="26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tx1"/>
                </a:solidFill>
              </a:rPr>
              <a:t>I know your deeds (2:19)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tx1"/>
                </a:solidFill>
              </a:rPr>
              <a:t>I am he who searches hearts and minds (2:23)</a:t>
            </a:r>
            <a:endParaRPr lang="en-AU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D85A836-2CA5-954D-ACBB-F62F04EC6C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9318" r="14554"/>
          <a:stretch/>
        </p:blipFill>
        <p:spPr>
          <a:xfrm>
            <a:off x="5743074" y="705852"/>
            <a:ext cx="3172326" cy="271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087554-BB0E-0E48-86E7-EB77C7A4196E}"/>
              </a:ext>
            </a:extLst>
          </p:cNvPr>
          <p:cNvSpPr/>
          <p:nvPr/>
        </p:nvSpPr>
        <p:spPr>
          <a:xfrm>
            <a:off x="149087" y="705852"/>
            <a:ext cx="8766313" cy="5564171"/>
          </a:xfrm>
          <a:prstGeom prst="rect">
            <a:avLst/>
          </a:prstGeom>
          <a:gradFill flip="none" rotWithShape="1">
            <a:gsLst>
              <a:gs pos="0">
                <a:srgbClr val="77E9BF">
                  <a:tint val="66000"/>
                  <a:satMod val="160000"/>
                  <a:alpha val="4000"/>
                </a:srgbClr>
              </a:gs>
              <a:gs pos="50000">
                <a:srgbClr val="77E9BF">
                  <a:tint val="44500"/>
                  <a:satMod val="160000"/>
                </a:srgbClr>
              </a:gs>
              <a:gs pos="100000">
                <a:srgbClr val="77E9B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Good: </a:t>
            </a:r>
          </a:p>
          <a:p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2800" i="1" dirty="0">
                <a:solidFill>
                  <a:schemeClr val="tx1"/>
                </a:solidFill>
              </a:rPr>
              <a:t>I know your </a:t>
            </a:r>
            <a:r>
              <a:rPr lang="en-AU" sz="2800" b="1" i="1" dirty="0">
                <a:solidFill>
                  <a:schemeClr val="tx1"/>
                </a:solidFill>
              </a:rPr>
              <a:t>deeds</a:t>
            </a:r>
            <a:r>
              <a:rPr lang="en-AU" sz="2800" i="1" dirty="0">
                <a:solidFill>
                  <a:schemeClr val="tx1"/>
                </a:solidFill>
              </a:rPr>
              <a:t>, your </a:t>
            </a:r>
            <a:r>
              <a:rPr lang="en-AU" sz="2800" b="1" i="1" dirty="0">
                <a:solidFill>
                  <a:schemeClr val="tx1"/>
                </a:solidFill>
              </a:rPr>
              <a:t>love</a:t>
            </a:r>
            <a:r>
              <a:rPr lang="en-AU" sz="2800" i="1" dirty="0">
                <a:solidFill>
                  <a:schemeClr val="tx1"/>
                </a:solidFill>
              </a:rPr>
              <a:t> and </a:t>
            </a:r>
          </a:p>
          <a:p>
            <a:r>
              <a:rPr lang="en-AU" sz="2800" b="1" i="1" dirty="0">
                <a:solidFill>
                  <a:schemeClr val="tx1"/>
                </a:solidFill>
              </a:rPr>
              <a:t>faith</a:t>
            </a:r>
            <a:r>
              <a:rPr lang="en-AU" sz="2800" i="1" dirty="0">
                <a:solidFill>
                  <a:schemeClr val="tx1"/>
                </a:solidFill>
              </a:rPr>
              <a:t>, your </a:t>
            </a:r>
            <a:r>
              <a:rPr lang="en-AU" sz="2800" b="1" i="1" dirty="0">
                <a:solidFill>
                  <a:schemeClr val="tx1"/>
                </a:solidFill>
              </a:rPr>
              <a:t>service</a:t>
            </a:r>
            <a:r>
              <a:rPr lang="en-AU" sz="2800" i="1" dirty="0">
                <a:solidFill>
                  <a:schemeClr val="tx1"/>
                </a:solidFill>
              </a:rPr>
              <a:t> and </a:t>
            </a:r>
            <a:r>
              <a:rPr lang="en-AU" sz="2800" b="1" i="1" dirty="0">
                <a:solidFill>
                  <a:schemeClr val="tx1"/>
                </a:solidFill>
              </a:rPr>
              <a:t>perseverance</a:t>
            </a:r>
            <a:r>
              <a:rPr lang="en-AU" sz="2800" i="1" dirty="0">
                <a:solidFill>
                  <a:schemeClr val="tx1"/>
                </a:solidFill>
              </a:rPr>
              <a:t>, </a:t>
            </a:r>
          </a:p>
          <a:p>
            <a:r>
              <a:rPr lang="en-AU" sz="2800" i="1" dirty="0">
                <a:solidFill>
                  <a:schemeClr val="tx1"/>
                </a:solidFill>
              </a:rPr>
              <a:t>and that you are now </a:t>
            </a:r>
            <a:r>
              <a:rPr lang="en-AU" sz="2800" b="1" i="1" dirty="0">
                <a:solidFill>
                  <a:schemeClr val="tx1"/>
                </a:solidFill>
              </a:rPr>
              <a:t>doing more </a:t>
            </a:r>
          </a:p>
          <a:p>
            <a:r>
              <a:rPr lang="en-AU" sz="2800" b="1" i="1" dirty="0">
                <a:solidFill>
                  <a:schemeClr val="tx1"/>
                </a:solidFill>
              </a:rPr>
              <a:t>than you did at first</a:t>
            </a:r>
            <a:r>
              <a:rPr lang="en-AU" sz="2800" i="1" dirty="0">
                <a:solidFill>
                  <a:schemeClr val="tx1"/>
                </a:solidFill>
              </a:rPr>
              <a:t>. </a:t>
            </a:r>
            <a:r>
              <a:rPr lang="en-AU" sz="2400" dirty="0">
                <a:solidFill>
                  <a:schemeClr val="tx1"/>
                </a:solidFill>
              </a:rPr>
              <a:t>(2:19)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Bad: </a:t>
            </a:r>
            <a:r>
              <a:rPr lang="en-US" sz="2800" dirty="0">
                <a:solidFill>
                  <a:schemeClr val="tx1"/>
                </a:solidFill>
              </a:rPr>
              <a:t>toleration of Jezebel who led people into syncretism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AU" sz="2800" i="1" dirty="0">
                <a:solidFill>
                  <a:schemeClr val="tx1"/>
                </a:solidFill>
              </a:rPr>
              <a:t>Nevertheless, I have this against you: You tolerate that woman Jezebel, who calls herself a prophet. By her teaching she misleads my servants into sexual immorality and the eating of food sacrificed to idols. </a:t>
            </a:r>
            <a:r>
              <a:rPr lang="en-AU" sz="2800" dirty="0">
                <a:solidFill>
                  <a:schemeClr val="tx1"/>
                </a:solidFill>
              </a:rPr>
              <a:t>(2:20)</a:t>
            </a:r>
          </a:p>
          <a:p>
            <a:endParaRPr lang="en-AU" sz="2800" i="1" dirty="0">
              <a:solidFill>
                <a:schemeClr val="tx1"/>
              </a:solidFill>
            </a:endParaRPr>
          </a:p>
          <a:p>
            <a:endParaRPr lang="en-AU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D85A836-2CA5-954D-ACBB-F62F04EC6C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9318" r="14554"/>
          <a:stretch/>
        </p:blipFill>
        <p:spPr>
          <a:xfrm>
            <a:off x="5743074" y="705852"/>
            <a:ext cx="3172326" cy="271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796</Words>
  <Application>Microsoft Office PowerPoint</Application>
  <PresentationFormat>Overhead</PresentationFormat>
  <Paragraphs>181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Keep</dc:creator>
  <cp:lastModifiedBy>Streamer</cp:lastModifiedBy>
  <cp:revision>57</cp:revision>
  <dcterms:created xsi:type="dcterms:W3CDTF">2020-05-04T05:07:14Z</dcterms:created>
  <dcterms:modified xsi:type="dcterms:W3CDTF">2020-06-21T01:08:22Z</dcterms:modified>
</cp:coreProperties>
</file>